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513" r:id="rId5"/>
    <p:sldId id="517" r:id="rId6"/>
    <p:sldId id="522" r:id="rId7"/>
    <p:sldId id="520" r:id="rId8"/>
    <p:sldId id="521" r:id="rId9"/>
    <p:sldId id="519" r:id="rId10"/>
    <p:sldId id="523" r:id="rId11"/>
    <p:sldId id="524" r:id="rId12"/>
    <p:sldId id="525" r:id="rId13"/>
    <p:sldId id="526" r:id="rId14"/>
    <p:sldId id="527" r:id="rId15"/>
    <p:sldId id="528" r:id="rId16"/>
    <p:sldId id="529" r:id="rId17"/>
    <p:sldId id="530" r:id="rId18"/>
    <p:sldId id="515" r:id="rId19"/>
  </p:sldIdLst>
  <p:sldSz cx="9144000" cy="6858000" type="screen4x3"/>
  <p:notesSz cx="7102475" cy="10234613"/>
  <p:defaultTextStyle>
    <a:defPPr>
      <a:defRPr lang="nl-NL"/>
    </a:defPPr>
    <a:lvl1pPr algn="ctr" rtl="0" fontAlgn="base">
      <a:spcBef>
        <a:spcPct val="0"/>
      </a:spcBef>
      <a:spcAft>
        <a:spcPct val="0"/>
      </a:spcAft>
      <a:defRPr sz="3200" kern="1200">
        <a:solidFill>
          <a:schemeClr val="tx1"/>
        </a:solidFill>
        <a:latin typeface="Comic Sans MS" panose="030F0702030302020204" pitchFamily="66" charset="0"/>
        <a:ea typeface="+mn-ea"/>
        <a:cs typeface="+mn-cs"/>
      </a:defRPr>
    </a:lvl1pPr>
    <a:lvl2pPr marL="457200" algn="ctr" rtl="0" fontAlgn="base">
      <a:spcBef>
        <a:spcPct val="0"/>
      </a:spcBef>
      <a:spcAft>
        <a:spcPct val="0"/>
      </a:spcAft>
      <a:defRPr sz="3200" kern="1200">
        <a:solidFill>
          <a:schemeClr val="tx1"/>
        </a:solidFill>
        <a:latin typeface="Comic Sans MS" panose="030F0702030302020204" pitchFamily="66" charset="0"/>
        <a:ea typeface="+mn-ea"/>
        <a:cs typeface="+mn-cs"/>
      </a:defRPr>
    </a:lvl2pPr>
    <a:lvl3pPr marL="914400" algn="ctr" rtl="0" fontAlgn="base">
      <a:spcBef>
        <a:spcPct val="0"/>
      </a:spcBef>
      <a:spcAft>
        <a:spcPct val="0"/>
      </a:spcAft>
      <a:defRPr sz="3200" kern="1200">
        <a:solidFill>
          <a:schemeClr val="tx1"/>
        </a:solidFill>
        <a:latin typeface="Comic Sans MS" panose="030F0702030302020204" pitchFamily="66" charset="0"/>
        <a:ea typeface="+mn-ea"/>
        <a:cs typeface="+mn-cs"/>
      </a:defRPr>
    </a:lvl3pPr>
    <a:lvl4pPr marL="1371600" algn="ctr" rtl="0" fontAlgn="base">
      <a:spcBef>
        <a:spcPct val="0"/>
      </a:spcBef>
      <a:spcAft>
        <a:spcPct val="0"/>
      </a:spcAft>
      <a:defRPr sz="3200" kern="1200">
        <a:solidFill>
          <a:schemeClr val="tx1"/>
        </a:solidFill>
        <a:latin typeface="Comic Sans MS" panose="030F0702030302020204" pitchFamily="66" charset="0"/>
        <a:ea typeface="+mn-ea"/>
        <a:cs typeface="+mn-cs"/>
      </a:defRPr>
    </a:lvl4pPr>
    <a:lvl5pPr marL="1828800" algn="ctr" rtl="0" fontAlgn="base">
      <a:spcBef>
        <a:spcPct val="0"/>
      </a:spcBef>
      <a:spcAft>
        <a:spcPct val="0"/>
      </a:spcAft>
      <a:defRPr sz="3200" kern="1200">
        <a:solidFill>
          <a:schemeClr val="tx1"/>
        </a:solidFill>
        <a:latin typeface="Comic Sans MS" panose="030F0702030302020204" pitchFamily="66" charset="0"/>
        <a:ea typeface="+mn-ea"/>
        <a:cs typeface="+mn-cs"/>
      </a:defRPr>
    </a:lvl5pPr>
    <a:lvl6pPr marL="2286000" algn="l" defTabSz="914400" rtl="0" eaLnBrk="1" latinLnBrk="0" hangingPunct="1">
      <a:defRPr sz="3200" kern="1200">
        <a:solidFill>
          <a:schemeClr val="tx1"/>
        </a:solidFill>
        <a:latin typeface="Comic Sans MS" panose="030F0702030302020204" pitchFamily="66" charset="0"/>
        <a:ea typeface="+mn-ea"/>
        <a:cs typeface="+mn-cs"/>
      </a:defRPr>
    </a:lvl6pPr>
    <a:lvl7pPr marL="2743200" algn="l" defTabSz="914400" rtl="0" eaLnBrk="1" latinLnBrk="0" hangingPunct="1">
      <a:defRPr sz="3200" kern="1200">
        <a:solidFill>
          <a:schemeClr val="tx1"/>
        </a:solidFill>
        <a:latin typeface="Comic Sans MS" panose="030F0702030302020204" pitchFamily="66" charset="0"/>
        <a:ea typeface="+mn-ea"/>
        <a:cs typeface="+mn-cs"/>
      </a:defRPr>
    </a:lvl7pPr>
    <a:lvl8pPr marL="3200400" algn="l" defTabSz="914400" rtl="0" eaLnBrk="1" latinLnBrk="0" hangingPunct="1">
      <a:defRPr sz="3200" kern="1200">
        <a:solidFill>
          <a:schemeClr val="tx1"/>
        </a:solidFill>
        <a:latin typeface="Comic Sans MS" panose="030F0702030302020204" pitchFamily="66" charset="0"/>
        <a:ea typeface="+mn-ea"/>
        <a:cs typeface="+mn-cs"/>
      </a:defRPr>
    </a:lvl8pPr>
    <a:lvl9pPr marL="3657600" algn="l" defTabSz="914400" rtl="0" eaLnBrk="1" latinLnBrk="0" hangingPunct="1">
      <a:defRPr sz="32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800080"/>
    <a:srgbClr val="FF0000"/>
    <a:srgbClr val="FFCC00"/>
    <a:srgbClr val="FF3399"/>
    <a:srgbClr val="9966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3" autoAdjust="0"/>
    <p:restoredTop sz="88791" autoAdjust="0"/>
  </p:normalViewPr>
  <p:slideViewPr>
    <p:cSldViewPr>
      <p:cViewPr varScale="1">
        <p:scale>
          <a:sx n="104" d="100"/>
          <a:sy n="104" d="100"/>
        </p:scale>
        <p:origin x="218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208"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3078247" cy="512304"/>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l">
              <a:defRPr sz="1300">
                <a:latin typeface="Times New Roman" pitchFamily="18" charset="0"/>
              </a:defRPr>
            </a:lvl1pPr>
          </a:lstStyle>
          <a:p>
            <a:pPr>
              <a:defRPr/>
            </a:pPr>
            <a:endParaRPr lang="nl-NL"/>
          </a:p>
        </p:txBody>
      </p:sp>
      <p:sp>
        <p:nvSpPr>
          <p:cNvPr id="21507" name="Rectangle 3"/>
          <p:cNvSpPr>
            <a:spLocks noGrp="1" noChangeArrowheads="1"/>
          </p:cNvSpPr>
          <p:nvPr>
            <p:ph type="dt" sz="quarter" idx="1"/>
          </p:nvPr>
        </p:nvSpPr>
        <p:spPr bwMode="auto">
          <a:xfrm>
            <a:off x="4022536" y="0"/>
            <a:ext cx="3078246" cy="512304"/>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a:defRPr sz="1300">
                <a:latin typeface="Times New Roman" pitchFamily="18" charset="0"/>
              </a:defRPr>
            </a:lvl1pPr>
          </a:lstStyle>
          <a:p>
            <a:pPr>
              <a:defRPr/>
            </a:pPr>
            <a:endParaRPr lang="nl-NL"/>
          </a:p>
        </p:txBody>
      </p:sp>
      <p:sp>
        <p:nvSpPr>
          <p:cNvPr id="21508" name="Rectangle 4"/>
          <p:cNvSpPr>
            <a:spLocks noGrp="1" noChangeArrowheads="1"/>
          </p:cNvSpPr>
          <p:nvPr>
            <p:ph type="ftr" sz="quarter" idx="2"/>
          </p:nvPr>
        </p:nvSpPr>
        <p:spPr bwMode="auto">
          <a:xfrm>
            <a:off x="1" y="9720673"/>
            <a:ext cx="3078247" cy="512303"/>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l">
              <a:defRPr sz="1300">
                <a:latin typeface="Times New Roman" pitchFamily="18" charset="0"/>
              </a:defRPr>
            </a:lvl1pPr>
          </a:lstStyle>
          <a:p>
            <a:pPr>
              <a:defRPr/>
            </a:pPr>
            <a:endParaRPr lang="nl-NL"/>
          </a:p>
        </p:txBody>
      </p:sp>
      <p:sp>
        <p:nvSpPr>
          <p:cNvPr id="21509" name="Rectangle 5"/>
          <p:cNvSpPr>
            <a:spLocks noGrp="1" noChangeArrowheads="1"/>
          </p:cNvSpPr>
          <p:nvPr>
            <p:ph type="sldNum" sz="quarter" idx="3"/>
          </p:nvPr>
        </p:nvSpPr>
        <p:spPr bwMode="auto">
          <a:xfrm>
            <a:off x="4022536" y="9720673"/>
            <a:ext cx="3078246" cy="512303"/>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a:defRPr sz="1300">
                <a:latin typeface="Times New Roman" panose="02020603050405020304" pitchFamily="18" charset="0"/>
              </a:defRPr>
            </a:lvl1pPr>
          </a:lstStyle>
          <a:p>
            <a:fld id="{287DE136-FE6C-408A-904E-9ADA3952B8CD}" type="slidenum">
              <a:rPr lang="nl-NL" altLang="nl-NL"/>
              <a:pPr/>
              <a:t>‹nr.›</a:t>
            </a:fld>
            <a:endParaRPr lang="nl-NL" altLang="nl-NL"/>
          </a:p>
        </p:txBody>
      </p:sp>
    </p:spTree>
    <p:extLst>
      <p:ext uri="{BB962C8B-B14F-4D97-AF65-F5344CB8AC3E}">
        <p14:creationId xmlns:p14="http://schemas.microsoft.com/office/powerpoint/2010/main" val="193947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1" y="0"/>
            <a:ext cx="3078247" cy="512304"/>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l">
              <a:defRPr sz="1300">
                <a:latin typeface="Times New Roman" pitchFamily="18" charset="0"/>
              </a:defRPr>
            </a:lvl1pPr>
          </a:lstStyle>
          <a:p>
            <a:pPr>
              <a:defRPr/>
            </a:pPr>
            <a:endParaRPr lang="nl-NL"/>
          </a:p>
        </p:txBody>
      </p:sp>
      <p:sp>
        <p:nvSpPr>
          <p:cNvPr id="124931" name="Rectangle 3"/>
          <p:cNvSpPr>
            <a:spLocks noGrp="1" noChangeArrowheads="1"/>
          </p:cNvSpPr>
          <p:nvPr>
            <p:ph type="dt" idx="1"/>
          </p:nvPr>
        </p:nvSpPr>
        <p:spPr bwMode="auto">
          <a:xfrm>
            <a:off x="4022536" y="0"/>
            <a:ext cx="3078246" cy="512304"/>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a:defRPr sz="1300">
                <a:latin typeface="Times New Roman" pitchFamily="18" charset="0"/>
              </a:defRPr>
            </a:lvl1pPr>
          </a:lstStyle>
          <a:p>
            <a:pPr>
              <a:defRPr/>
            </a:pPr>
            <a:endParaRPr lang="nl-NL"/>
          </a:p>
        </p:txBody>
      </p:sp>
      <p:sp>
        <p:nvSpPr>
          <p:cNvPr id="52228"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p:cNvSpPr>
            <a:spLocks noGrp="1" noChangeArrowheads="1"/>
          </p:cNvSpPr>
          <p:nvPr>
            <p:ph type="body" sz="quarter" idx="3"/>
          </p:nvPr>
        </p:nvSpPr>
        <p:spPr bwMode="auto">
          <a:xfrm>
            <a:off x="710755" y="4861155"/>
            <a:ext cx="5680965" cy="4605821"/>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p>
            <a:pPr lvl="0"/>
            <a:r>
              <a:rPr lang="nl-NL" altLang="nl-NL" smtClean="0"/>
              <a:t>Click to edit Master text styles</a:t>
            </a:r>
          </a:p>
          <a:p>
            <a:pPr lvl="1"/>
            <a:r>
              <a:rPr lang="nl-NL" altLang="nl-NL" smtClean="0"/>
              <a:t>Second level</a:t>
            </a:r>
          </a:p>
          <a:p>
            <a:pPr lvl="2"/>
            <a:r>
              <a:rPr lang="nl-NL" altLang="nl-NL" smtClean="0"/>
              <a:t>Third level</a:t>
            </a:r>
          </a:p>
          <a:p>
            <a:pPr lvl="3"/>
            <a:r>
              <a:rPr lang="nl-NL" altLang="nl-NL" smtClean="0"/>
              <a:t>Fourth level</a:t>
            </a:r>
          </a:p>
          <a:p>
            <a:pPr lvl="4"/>
            <a:r>
              <a:rPr lang="nl-NL" altLang="nl-NL" smtClean="0"/>
              <a:t>Fifth level</a:t>
            </a:r>
          </a:p>
        </p:txBody>
      </p:sp>
      <p:sp>
        <p:nvSpPr>
          <p:cNvPr id="124934" name="Rectangle 6"/>
          <p:cNvSpPr>
            <a:spLocks noGrp="1" noChangeArrowheads="1"/>
          </p:cNvSpPr>
          <p:nvPr>
            <p:ph type="ftr" sz="quarter" idx="4"/>
          </p:nvPr>
        </p:nvSpPr>
        <p:spPr bwMode="auto">
          <a:xfrm>
            <a:off x="1" y="9720673"/>
            <a:ext cx="3078247" cy="512303"/>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l">
              <a:defRPr sz="1300">
                <a:latin typeface="Times New Roman" pitchFamily="18" charset="0"/>
              </a:defRPr>
            </a:lvl1pPr>
          </a:lstStyle>
          <a:p>
            <a:pPr>
              <a:defRPr/>
            </a:pPr>
            <a:endParaRPr lang="nl-NL"/>
          </a:p>
        </p:txBody>
      </p:sp>
      <p:sp>
        <p:nvSpPr>
          <p:cNvPr id="124935" name="Rectangle 7"/>
          <p:cNvSpPr>
            <a:spLocks noGrp="1" noChangeArrowheads="1"/>
          </p:cNvSpPr>
          <p:nvPr>
            <p:ph type="sldNum" sz="quarter" idx="5"/>
          </p:nvPr>
        </p:nvSpPr>
        <p:spPr bwMode="auto">
          <a:xfrm>
            <a:off x="4022536" y="9720673"/>
            <a:ext cx="3078246" cy="512303"/>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a:defRPr sz="1300">
                <a:latin typeface="Times New Roman" panose="02020603050405020304" pitchFamily="18" charset="0"/>
              </a:defRPr>
            </a:lvl1pPr>
          </a:lstStyle>
          <a:p>
            <a:fld id="{643C719D-6E4B-4FB4-B5FE-3D488441BE2C}" type="slidenum">
              <a:rPr lang="nl-NL" altLang="nl-NL"/>
              <a:pPr/>
              <a:t>‹nr.›</a:t>
            </a:fld>
            <a:endParaRPr lang="nl-NL" altLang="nl-NL"/>
          </a:p>
        </p:txBody>
      </p:sp>
    </p:spTree>
    <p:extLst>
      <p:ext uri="{BB962C8B-B14F-4D97-AF65-F5344CB8AC3E}">
        <p14:creationId xmlns:p14="http://schemas.microsoft.com/office/powerpoint/2010/main" val="18798561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Lieve </a:t>
            </a:r>
            <a:r>
              <a:rPr lang="nl-NL" sz="1200" kern="1200" dirty="0" err="1" smtClean="0">
                <a:solidFill>
                  <a:schemeClr val="tx1"/>
                </a:solidFill>
                <a:effectLst/>
                <a:latin typeface="Times New Roman" pitchFamily="18" charset="0"/>
                <a:ea typeface="+mn-ea"/>
                <a:cs typeface="+mn-cs"/>
              </a:rPr>
              <a:t>Eeraerts</a:t>
            </a:r>
            <a:r>
              <a:rPr lang="nl-NL" sz="1200" kern="1200" dirty="0" smtClean="0">
                <a:solidFill>
                  <a:schemeClr val="tx1"/>
                </a:solidFill>
                <a:effectLst/>
                <a:latin typeface="Times New Roman" pitchFamily="18" charset="0"/>
                <a:ea typeface="+mn-ea"/>
                <a:cs typeface="+mn-cs"/>
              </a:rPr>
              <a:t> schreef dit verhaal en maakte er tekeningen bij voor een groep deelnemers aan de schoenendoosactie.</a:t>
            </a:r>
          </a:p>
          <a:p>
            <a:r>
              <a:rPr lang="nl-NL" sz="1200" kern="1200" dirty="0" smtClean="0">
                <a:solidFill>
                  <a:schemeClr val="tx1"/>
                </a:solidFill>
                <a:effectLst/>
                <a:latin typeface="Times New Roman" pitchFamily="18" charset="0"/>
                <a:ea typeface="+mn-ea"/>
                <a:cs typeface="+mn-cs"/>
              </a:rPr>
              <a:t>Zij heeft het beschikbaar gesteld aan de Schoenendoosactie zodat ook andere groepen hiervan gebruik kunnen maken.</a:t>
            </a:r>
          </a:p>
          <a:p>
            <a:r>
              <a:rPr lang="nl-NL" sz="1200" kern="1200" dirty="0" smtClean="0">
                <a:solidFill>
                  <a:schemeClr val="tx1"/>
                </a:solidFill>
                <a:effectLst/>
                <a:latin typeface="Times New Roman" pitchFamily="18" charset="0"/>
                <a:ea typeface="+mn-ea"/>
                <a:cs typeface="+mn-cs"/>
              </a:rPr>
              <a:t>Bij de plaatjes is tekst weergegeven. Wanneer u deze presentatie uitprint met de notitiepagina’s heeft u die tekst beschikbaar om het verhaal tijdens de presentatie voor te lezen. </a:t>
            </a:r>
          </a:p>
          <a:p>
            <a:r>
              <a:rPr lang="nl-NL" sz="1200" kern="1200" dirty="0" smtClean="0">
                <a:solidFill>
                  <a:schemeClr val="tx1"/>
                </a:solidFill>
                <a:effectLst/>
                <a:latin typeface="Times New Roman" pitchFamily="18" charset="0"/>
                <a:ea typeface="+mn-ea"/>
                <a:cs typeface="+mn-cs"/>
              </a:rPr>
              <a:t>U kunt deze presentatie gebruiken tijdens de promotie van de Schoenendoosactie.</a:t>
            </a:r>
          </a:p>
          <a:p>
            <a:endParaRPr lang="nl-NL" dirty="0">
              <a:latin typeface="Bradley Hand ITC" panose="03070402050302030203" pitchFamily="66"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a:t>
            </a:fld>
            <a:endParaRPr lang="nl-NL" altLang="nl-NL"/>
          </a:p>
        </p:txBody>
      </p:sp>
    </p:spTree>
    <p:extLst>
      <p:ext uri="{BB962C8B-B14F-4D97-AF65-F5344CB8AC3E}">
        <p14:creationId xmlns:p14="http://schemas.microsoft.com/office/powerpoint/2010/main" val="2029624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En ja hoor, daar komt een mooie blinkende auto het dorp binnenrijden.</a:t>
            </a:r>
          </a:p>
          <a:p>
            <a:r>
              <a:rPr lang="nl-NL" sz="1200" kern="1200" dirty="0" smtClean="0">
                <a:solidFill>
                  <a:schemeClr val="tx1"/>
                </a:solidFill>
                <a:effectLst/>
                <a:latin typeface="Times New Roman" pitchFamily="18" charset="0"/>
                <a:ea typeface="+mn-ea"/>
                <a:cs typeface="+mn-cs"/>
              </a:rPr>
              <a:t>De auto stopt en een man en een vrouw stappen uit.</a:t>
            </a:r>
          </a:p>
          <a:p>
            <a:r>
              <a:rPr lang="nl-NL" sz="1200" kern="1200" dirty="0" smtClean="0">
                <a:solidFill>
                  <a:schemeClr val="tx1"/>
                </a:solidFill>
                <a:effectLst/>
                <a:latin typeface="Times New Roman" pitchFamily="18" charset="0"/>
                <a:ea typeface="+mn-ea"/>
                <a:cs typeface="+mn-cs"/>
              </a:rPr>
              <a:t>Wat zijn die van plan? </a:t>
            </a:r>
            <a:endParaRPr lang="nl-NL" sz="1200" kern="1200" dirty="0">
              <a:solidFill>
                <a:schemeClr val="tx1"/>
              </a:solidFill>
              <a:effectLst/>
              <a:latin typeface="Times New Roman" pitchFamily="18" charset="0"/>
              <a:ea typeface="+mn-ea"/>
              <a:cs typeface="+mn-cs"/>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10</a:t>
            </a:fld>
            <a:endParaRPr lang="nl-NL" altLang="nl-NL"/>
          </a:p>
        </p:txBody>
      </p:sp>
    </p:spTree>
    <p:extLst>
      <p:ext uri="{BB962C8B-B14F-4D97-AF65-F5344CB8AC3E}">
        <p14:creationId xmlns:p14="http://schemas.microsoft.com/office/powerpoint/2010/main" val="276965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Al gauw staan alle mensen van het dorp rond de auto. </a:t>
            </a:r>
          </a:p>
          <a:p>
            <a:r>
              <a:rPr lang="nl-NL" sz="1200" kern="1200" dirty="0" smtClean="0">
                <a:solidFill>
                  <a:schemeClr val="tx1"/>
                </a:solidFill>
                <a:effectLst/>
                <a:latin typeface="Times New Roman" pitchFamily="18" charset="0"/>
                <a:ea typeface="+mn-ea"/>
                <a:cs typeface="+mn-cs"/>
              </a:rPr>
              <a:t>De dorpsoudste geeft deze vreemde mensen een hand en vraagt aan de kinderen om in een kring te gaan zitten. </a:t>
            </a:r>
          </a:p>
          <a:p>
            <a:r>
              <a:rPr lang="nl-NL" sz="1200" kern="1200" dirty="0" smtClean="0">
                <a:solidFill>
                  <a:schemeClr val="tx1"/>
                </a:solidFill>
                <a:effectLst/>
                <a:latin typeface="Times New Roman" pitchFamily="18" charset="0"/>
                <a:ea typeface="+mn-ea"/>
                <a:cs typeface="+mn-cs"/>
              </a:rPr>
              <a:t>Wat zijn ze nieuwsgierig!</a:t>
            </a:r>
          </a:p>
          <a:p>
            <a:r>
              <a:rPr lang="nl-NL" sz="1200" kern="1200" dirty="0" smtClean="0">
                <a:solidFill>
                  <a:schemeClr val="tx1"/>
                </a:solidFill>
                <a:effectLst/>
                <a:latin typeface="Times New Roman" pitchFamily="18" charset="0"/>
                <a:ea typeface="+mn-ea"/>
                <a:cs typeface="+mn-cs"/>
              </a:rPr>
              <a:t>Dan gaat de koffer van de auto open en komen er heel veel mooi gekleurde en versierde dozen te voorschijn.</a:t>
            </a:r>
          </a:p>
          <a:p>
            <a:endParaRPr lang="nl-NL" sz="1400" dirty="0" smtClean="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11</a:t>
            </a:fld>
            <a:endParaRPr lang="nl-NL" altLang="nl-NL"/>
          </a:p>
        </p:txBody>
      </p:sp>
    </p:spTree>
    <p:extLst>
      <p:ext uri="{BB962C8B-B14F-4D97-AF65-F5344CB8AC3E}">
        <p14:creationId xmlns:p14="http://schemas.microsoft.com/office/powerpoint/2010/main" val="284858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Alle kinderen krijgen zo’n doos, een echt cadeau! Dit is de eerste keer dat ze zo verwend worden.</a:t>
            </a:r>
          </a:p>
          <a:p>
            <a:r>
              <a:rPr lang="nl-NL" sz="1200" kern="1200" dirty="0" smtClean="0">
                <a:solidFill>
                  <a:schemeClr val="tx1"/>
                </a:solidFill>
                <a:effectLst/>
                <a:latin typeface="Times New Roman" pitchFamily="18" charset="0"/>
                <a:ea typeface="+mn-ea"/>
                <a:cs typeface="+mn-cs"/>
              </a:rPr>
              <a:t>En de dozen zitten vol met leuke spullen! Ze schateren het uit, wat zijn ze blij!</a:t>
            </a:r>
          </a:p>
          <a:p>
            <a:r>
              <a:rPr lang="nl-NL" sz="1200" kern="1200" dirty="0" smtClean="0">
                <a:solidFill>
                  <a:schemeClr val="tx1"/>
                </a:solidFill>
                <a:effectLst/>
                <a:latin typeface="Times New Roman" pitchFamily="18" charset="0"/>
                <a:ea typeface="+mn-ea"/>
                <a:cs typeface="+mn-cs"/>
              </a:rPr>
              <a:t>En.... hun voetbal van stro daar denken ze niet meer aan. </a:t>
            </a:r>
          </a:p>
          <a:p>
            <a:r>
              <a:rPr lang="nl-NL" sz="1200" kern="1200" dirty="0" smtClean="0">
                <a:solidFill>
                  <a:schemeClr val="tx1"/>
                </a:solidFill>
                <a:effectLst/>
                <a:latin typeface="Times New Roman" pitchFamily="18" charset="0"/>
                <a:ea typeface="+mn-ea"/>
                <a:cs typeface="+mn-cs"/>
              </a:rPr>
              <a:t>De mensen van de auto vertellen dat kinderen uit andere landen deze gevulde schoenendozen gemaakt hebben, speciaal voor hen.</a:t>
            </a:r>
          </a:p>
          <a:p>
            <a:r>
              <a:rPr lang="nl-NL" sz="1200" kern="1200" dirty="0" smtClean="0">
                <a:solidFill>
                  <a:schemeClr val="tx1"/>
                </a:solidFill>
                <a:effectLst/>
                <a:latin typeface="Times New Roman" pitchFamily="18" charset="0"/>
                <a:ea typeface="+mn-ea"/>
                <a:cs typeface="+mn-cs"/>
              </a:rPr>
              <a:t>Deze dag zullen ze nooit meer vergeten.</a:t>
            </a:r>
          </a:p>
          <a:p>
            <a:endParaRPr lang="nl-NL" sz="1400" dirty="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12</a:t>
            </a:fld>
            <a:endParaRPr lang="nl-NL" altLang="nl-NL"/>
          </a:p>
        </p:txBody>
      </p:sp>
    </p:spTree>
    <p:extLst>
      <p:ext uri="{BB962C8B-B14F-4D97-AF65-F5344CB8AC3E}">
        <p14:creationId xmlns:p14="http://schemas.microsoft.com/office/powerpoint/2010/main" val="64721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Voorzichtig dragen de kinderen hun mooie doos op het hoofd naar huis.</a:t>
            </a:r>
          </a:p>
          <a:p>
            <a:r>
              <a:rPr lang="nl-NL" sz="1200" kern="1200" dirty="0" smtClean="0">
                <a:solidFill>
                  <a:schemeClr val="tx1"/>
                </a:solidFill>
                <a:effectLst/>
                <a:latin typeface="Times New Roman" pitchFamily="18" charset="0"/>
                <a:ea typeface="+mn-ea"/>
                <a:cs typeface="+mn-cs"/>
              </a:rPr>
              <a:t>Ja, dat kunnen ze goed.</a:t>
            </a:r>
          </a:p>
          <a:p>
            <a:r>
              <a:rPr lang="nl-NL" sz="1200" kern="1200" dirty="0" smtClean="0">
                <a:solidFill>
                  <a:schemeClr val="tx1"/>
                </a:solidFill>
                <a:effectLst/>
                <a:latin typeface="Times New Roman" pitchFamily="18" charset="0"/>
                <a:ea typeface="+mn-ea"/>
                <a:cs typeface="+mn-cs"/>
              </a:rPr>
              <a:t>Massun en zijn broertje Mosso verstoppen hun mooie doos onder hun bed. </a:t>
            </a:r>
          </a:p>
          <a:p>
            <a:r>
              <a:rPr lang="nl-NL" sz="1200" kern="1200" dirty="0" smtClean="0">
                <a:solidFill>
                  <a:schemeClr val="tx1"/>
                </a:solidFill>
                <a:effectLst/>
                <a:latin typeface="Times New Roman" pitchFamily="18" charset="0"/>
                <a:ea typeface="+mn-ea"/>
                <a:cs typeface="+mn-cs"/>
              </a:rPr>
              <a:t>Dat is een veilig plekje.</a:t>
            </a:r>
          </a:p>
          <a:p>
            <a:r>
              <a:rPr lang="nl-NL" sz="1200" kern="1200" dirty="0" smtClean="0">
                <a:solidFill>
                  <a:schemeClr val="tx1"/>
                </a:solidFill>
                <a:effectLst/>
                <a:latin typeface="Times New Roman" pitchFamily="18" charset="0"/>
                <a:ea typeface="+mn-ea"/>
                <a:cs typeface="+mn-cs"/>
              </a:rPr>
              <a:t>Tevreden gaan ze slapen. </a:t>
            </a:r>
          </a:p>
          <a:p>
            <a:endParaRPr lang="nl-NL" sz="1400" dirty="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13</a:t>
            </a:fld>
            <a:endParaRPr lang="nl-NL" altLang="nl-NL"/>
          </a:p>
        </p:txBody>
      </p:sp>
    </p:spTree>
    <p:extLst>
      <p:ext uri="{BB962C8B-B14F-4D97-AF65-F5344CB8AC3E}">
        <p14:creationId xmlns:p14="http://schemas.microsoft.com/office/powerpoint/2010/main" val="36295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Maar ‘s nachts hoort mama Massun luid schreeuwen, hij roept steeds “nee, nee, nee!”</a:t>
            </a:r>
          </a:p>
          <a:p>
            <a:r>
              <a:rPr lang="nl-NL" sz="1200" kern="1200" dirty="0" smtClean="0">
                <a:solidFill>
                  <a:schemeClr val="tx1"/>
                </a:solidFill>
                <a:effectLst/>
                <a:latin typeface="Times New Roman" pitchFamily="18" charset="0"/>
                <a:ea typeface="+mn-ea"/>
                <a:cs typeface="+mn-cs"/>
              </a:rPr>
              <a:t>Zijn mooie doos wordt meegenomen door de wind, helemaal de lucht in, steeds verder en hoger, en hoger.... </a:t>
            </a:r>
          </a:p>
          <a:p>
            <a:r>
              <a:rPr lang="nl-NL" sz="1200" kern="1200" dirty="0" smtClean="0">
                <a:solidFill>
                  <a:schemeClr val="tx1"/>
                </a:solidFill>
                <a:effectLst/>
                <a:latin typeface="Times New Roman" pitchFamily="18" charset="0"/>
                <a:ea typeface="+mn-ea"/>
                <a:cs typeface="+mn-cs"/>
              </a:rPr>
              <a:t>Massun loopt er nog achteraan.... De tranen stromen over zijn wangen.</a:t>
            </a:r>
          </a:p>
          <a:p>
            <a:r>
              <a:rPr lang="nl-NL" sz="1200" kern="1200" dirty="0" smtClean="0">
                <a:solidFill>
                  <a:schemeClr val="tx1"/>
                </a:solidFill>
                <a:effectLst/>
                <a:latin typeface="Times New Roman" pitchFamily="18" charset="0"/>
                <a:ea typeface="+mn-ea"/>
                <a:cs typeface="+mn-cs"/>
              </a:rPr>
              <a:t>Maar wat is dat? Mama maakt hem wakker. Oef... het was maar een droom.</a:t>
            </a:r>
          </a:p>
          <a:p>
            <a:r>
              <a:rPr lang="nl-NL" sz="1200" kern="1200" dirty="0" smtClean="0">
                <a:solidFill>
                  <a:schemeClr val="tx1"/>
                </a:solidFill>
                <a:effectLst/>
                <a:latin typeface="Times New Roman" pitchFamily="18" charset="0"/>
                <a:ea typeface="+mn-ea"/>
                <a:cs typeface="+mn-cs"/>
              </a:rPr>
              <a:t>Massun ligt in bed, en wat is hij blij dat zijn doos nog veilig onder het bed staat.</a:t>
            </a:r>
          </a:p>
          <a:p>
            <a:r>
              <a:rPr lang="nl-NL" sz="1200" kern="1200" dirty="0" smtClean="0">
                <a:solidFill>
                  <a:schemeClr val="tx1"/>
                </a:solidFill>
                <a:effectLst/>
                <a:latin typeface="Times New Roman" pitchFamily="18" charset="0"/>
                <a:ea typeface="+mn-ea"/>
                <a:cs typeface="+mn-cs"/>
              </a:rPr>
              <a:t>Morgen zal hij heerlijk kunnen spelen met alle mooie spullen die hij heeft gekregen.</a:t>
            </a:r>
          </a:p>
          <a:p>
            <a:r>
              <a:rPr lang="nl-NL" sz="1200" kern="1200" dirty="0" smtClean="0">
                <a:solidFill>
                  <a:schemeClr val="tx1"/>
                </a:solidFill>
                <a:effectLst/>
                <a:latin typeface="Times New Roman" pitchFamily="18" charset="0"/>
                <a:ea typeface="+mn-ea"/>
                <a:cs typeface="+mn-cs"/>
              </a:rPr>
              <a:t>En met een glimlach valt Massun weer in slaap.</a:t>
            </a:r>
          </a:p>
          <a:p>
            <a:endParaRPr lang="nl-NL" sz="1400" dirty="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14</a:t>
            </a:fld>
            <a:endParaRPr lang="nl-NL" altLang="nl-NL"/>
          </a:p>
        </p:txBody>
      </p:sp>
    </p:spTree>
    <p:extLst>
      <p:ext uri="{BB962C8B-B14F-4D97-AF65-F5344CB8AC3E}">
        <p14:creationId xmlns:p14="http://schemas.microsoft.com/office/powerpoint/2010/main" val="58718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Nawoord:</a:t>
            </a:r>
          </a:p>
          <a:p>
            <a:r>
              <a:rPr lang="nl-NL" sz="1200" kern="1200" dirty="0" smtClean="0">
                <a:solidFill>
                  <a:schemeClr val="tx1"/>
                </a:solidFill>
                <a:effectLst/>
                <a:latin typeface="Times New Roman" pitchFamily="18" charset="0"/>
                <a:ea typeface="+mn-ea"/>
                <a:cs typeface="+mn-cs"/>
              </a:rPr>
              <a:t>U kunt de </a:t>
            </a:r>
            <a:r>
              <a:rPr lang="nl-NL" sz="1200" kern="1200" dirty="0" err="1" smtClean="0">
                <a:solidFill>
                  <a:schemeClr val="tx1"/>
                </a:solidFill>
                <a:effectLst/>
                <a:latin typeface="Times New Roman" pitchFamily="18" charset="0"/>
                <a:ea typeface="+mn-ea"/>
                <a:cs typeface="+mn-cs"/>
              </a:rPr>
              <a:t>powerpointpresentatie</a:t>
            </a:r>
            <a:r>
              <a:rPr lang="nl-NL" sz="1200" kern="1200" dirty="0" smtClean="0">
                <a:solidFill>
                  <a:schemeClr val="tx1"/>
                </a:solidFill>
                <a:effectLst/>
                <a:latin typeface="Times New Roman" pitchFamily="18" charset="0"/>
                <a:ea typeface="+mn-ea"/>
                <a:cs typeface="+mn-cs"/>
              </a:rPr>
              <a:t> met het verhaal van de schoenendoos van  Massun downloaden van de website: </a:t>
            </a:r>
            <a:r>
              <a:rPr lang="nl-NL" sz="1200" kern="1200" dirty="0" err="1" smtClean="0">
                <a:solidFill>
                  <a:schemeClr val="tx1"/>
                </a:solidFill>
                <a:effectLst/>
                <a:latin typeface="Times New Roman" pitchFamily="18" charset="0"/>
                <a:ea typeface="+mn-ea"/>
                <a:cs typeface="+mn-cs"/>
              </a:rPr>
              <a:t>www.schoenendoosactie.nl</a:t>
            </a:r>
            <a:endParaRPr lang="nl-NL" sz="1200" kern="1200" dirty="0">
              <a:solidFill>
                <a:schemeClr val="tx1"/>
              </a:solidFill>
              <a:effectLst/>
              <a:latin typeface="Times New Roman" pitchFamily="18" charset="0"/>
              <a:ea typeface="+mn-ea"/>
              <a:cs typeface="+mn-cs"/>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15</a:t>
            </a:fld>
            <a:endParaRPr lang="nl-NL" altLang="nl-NL"/>
          </a:p>
        </p:txBody>
      </p:sp>
    </p:spTree>
    <p:extLst>
      <p:ext uri="{BB962C8B-B14F-4D97-AF65-F5344CB8AC3E}">
        <p14:creationId xmlns:p14="http://schemas.microsoft.com/office/powerpoint/2010/main" val="33986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400" dirty="0">
                <a:latin typeface="Georgia" panose="02040502050405020303" pitchFamily="18" charset="0"/>
              </a:rPr>
              <a:t>de schoenendoos van Massun</a:t>
            </a: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2</a:t>
            </a:fld>
            <a:endParaRPr lang="nl-NL" altLang="nl-NL"/>
          </a:p>
        </p:txBody>
      </p:sp>
    </p:spTree>
    <p:extLst>
      <p:ext uri="{BB962C8B-B14F-4D97-AF65-F5344CB8AC3E}">
        <p14:creationId xmlns:p14="http://schemas.microsoft.com/office/powerpoint/2010/main" val="314779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Deze morgen is Massun al vroeg wakker. </a:t>
            </a:r>
          </a:p>
          <a:p>
            <a:r>
              <a:rPr lang="nl-NL" sz="1200" kern="1200" dirty="0" smtClean="0">
                <a:solidFill>
                  <a:schemeClr val="tx1"/>
                </a:solidFill>
                <a:effectLst/>
                <a:latin typeface="Times New Roman" pitchFamily="18" charset="0"/>
                <a:ea typeface="+mn-ea"/>
                <a:cs typeface="+mn-cs"/>
              </a:rPr>
              <a:t>De zon schijnt door de spleten van de houten deur van hun kleine hut. </a:t>
            </a:r>
            <a:endParaRPr lang="nl-NL" sz="1200" kern="1200" dirty="0">
              <a:solidFill>
                <a:schemeClr val="tx1"/>
              </a:solidFill>
              <a:effectLst/>
              <a:latin typeface="Times New Roman" pitchFamily="18" charset="0"/>
              <a:ea typeface="+mn-ea"/>
              <a:cs typeface="+mn-cs"/>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3</a:t>
            </a:fld>
            <a:endParaRPr lang="nl-NL" altLang="nl-NL"/>
          </a:p>
        </p:txBody>
      </p:sp>
    </p:spTree>
    <p:extLst>
      <p:ext uri="{BB962C8B-B14F-4D97-AF65-F5344CB8AC3E}">
        <p14:creationId xmlns:p14="http://schemas.microsoft.com/office/powerpoint/2010/main" val="309036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Broertje Mosso ligt dicht naast hem.</a:t>
            </a:r>
          </a:p>
          <a:p>
            <a:r>
              <a:rPr lang="nl-NL" sz="1200" kern="1200" dirty="0" smtClean="0">
                <a:solidFill>
                  <a:schemeClr val="tx1"/>
                </a:solidFill>
                <a:effectLst/>
                <a:latin typeface="Times New Roman" pitchFamily="18" charset="0"/>
                <a:ea typeface="+mn-ea"/>
                <a:cs typeface="+mn-cs"/>
              </a:rPr>
              <a:t>Zijn voetjes liggen weer buiten het bed, want hun bed is eigenlijk te klein voor 2 grote jongens.</a:t>
            </a:r>
            <a:endParaRPr lang="nl-NL" sz="1200" kern="1200" dirty="0">
              <a:solidFill>
                <a:schemeClr val="tx1"/>
              </a:solidFill>
              <a:effectLst/>
              <a:latin typeface="Times New Roman" pitchFamily="18" charset="0"/>
              <a:ea typeface="+mn-ea"/>
              <a:cs typeface="+mn-cs"/>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4</a:t>
            </a:fld>
            <a:endParaRPr lang="nl-NL" altLang="nl-NL"/>
          </a:p>
        </p:txBody>
      </p:sp>
    </p:spTree>
    <p:extLst>
      <p:ext uri="{BB962C8B-B14F-4D97-AF65-F5344CB8AC3E}">
        <p14:creationId xmlns:p14="http://schemas.microsoft.com/office/powerpoint/2010/main" val="368090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Massun ziet dat moeder al hout heeft aangestoken om water te koken in de grote ketel.</a:t>
            </a:r>
            <a:endParaRPr lang="nl-NL" sz="1400" dirty="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5</a:t>
            </a:fld>
            <a:endParaRPr lang="nl-NL" altLang="nl-NL"/>
          </a:p>
        </p:txBody>
      </p:sp>
    </p:spTree>
    <p:extLst>
      <p:ext uri="{BB962C8B-B14F-4D97-AF65-F5344CB8AC3E}">
        <p14:creationId xmlns:p14="http://schemas.microsoft.com/office/powerpoint/2010/main" val="46414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Misschien krijgen we deze morgen wel wat pap, hoopt Massun, want gisteravond is hij hongerig gaan slapen.</a:t>
            </a:r>
          </a:p>
          <a:p>
            <a:r>
              <a:rPr lang="nl-NL" sz="1200" kern="1200" dirty="0" smtClean="0">
                <a:solidFill>
                  <a:schemeClr val="tx1"/>
                </a:solidFill>
                <a:effectLst/>
                <a:latin typeface="Times New Roman" pitchFamily="18" charset="0"/>
                <a:ea typeface="+mn-ea"/>
                <a:cs typeface="+mn-cs"/>
              </a:rPr>
              <a:t>Hun vader is vanmorgen al vroeg vertrokken toen het nog donker was.</a:t>
            </a:r>
          </a:p>
          <a:p>
            <a:r>
              <a:rPr lang="nl-NL" sz="1200" kern="1200" dirty="0" smtClean="0">
                <a:solidFill>
                  <a:schemeClr val="tx1"/>
                </a:solidFill>
                <a:effectLst/>
                <a:latin typeface="Times New Roman" pitchFamily="18" charset="0"/>
                <a:ea typeface="+mn-ea"/>
                <a:cs typeface="+mn-cs"/>
              </a:rPr>
              <a:t>Vandaag moet hij zeker ergens werk vinden, zodat hij rijst en melk kan kopen voor zijn broertje.</a:t>
            </a:r>
          </a:p>
          <a:p>
            <a:endParaRPr lang="nl-NL" dirty="0"/>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6</a:t>
            </a:fld>
            <a:endParaRPr lang="nl-NL" altLang="nl-NL"/>
          </a:p>
        </p:txBody>
      </p:sp>
    </p:spTree>
    <p:extLst>
      <p:ext uri="{BB962C8B-B14F-4D97-AF65-F5344CB8AC3E}">
        <p14:creationId xmlns:p14="http://schemas.microsoft.com/office/powerpoint/2010/main" val="356348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Massun is een blije jongen. </a:t>
            </a:r>
          </a:p>
          <a:p>
            <a:r>
              <a:rPr lang="nl-NL" sz="1200" kern="1200" dirty="0" smtClean="0">
                <a:solidFill>
                  <a:schemeClr val="tx1"/>
                </a:solidFill>
                <a:effectLst/>
                <a:latin typeface="Times New Roman" pitchFamily="18" charset="0"/>
                <a:ea typeface="+mn-ea"/>
                <a:cs typeface="+mn-cs"/>
              </a:rPr>
              <a:t>Zijn oogjes fonkelen als hij denkt aan die spannende voetbalwedstrijd die ze gisteren gespeeld hebben tegen de buurjongens. </a:t>
            </a:r>
          </a:p>
          <a:p>
            <a:r>
              <a:rPr lang="nl-NL" sz="1200" kern="1200" dirty="0" smtClean="0">
                <a:solidFill>
                  <a:schemeClr val="tx1"/>
                </a:solidFill>
                <a:effectLst/>
                <a:latin typeface="Times New Roman" pitchFamily="18" charset="0"/>
                <a:ea typeface="+mn-ea"/>
                <a:cs typeface="+mn-cs"/>
              </a:rPr>
              <a:t>Wat zijn ze trots op hun zelfgemaakte voetbal van stro. </a:t>
            </a:r>
          </a:p>
          <a:p>
            <a:r>
              <a:rPr lang="nl-NL" sz="1200" kern="1200" dirty="0" smtClean="0">
                <a:solidFill>
                  <a:schemeClr val="tx1"/>
                </a:solidFill>
                <a:effectLst/>
                <a:latin typeface="Times New Roman" pitchFamily="18" charset="0"/>
                <a:ea typeface="+mn-ea"/>
                <a:cs typeface="+mn-cs"/>
              </a:rPr>
              <a:t>Zijn vriendje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heeft de voetbal meegenomen naar huis, en vandaag hebben ze weer afgesproken op hun vertrouwde plekje bij de houten schutting.</a:t>
            </a:r>
            <a:endParaRPr lang="nl-NL" sz="1200" kern="1200" dirty="0">
              <a:solidFill>
                <a:schemeClr val="tx1"/>
              </a:solidFill>
              <a:effectLst/>
              <a:latin typeface="Times New Roman" pitchFamily="18" charset="0"/>
              <a:ea typeface="+mn-ea"/>
              <a:cs typeface="+mn-cs"/>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7</a:t>
            </a:fld>
            <a:endParaRPr lang="nl-NL" altLang="nl-NL"/>
          </a:p>
        </p:txBody>
      </p:sp>
    </p:spTree>
    <p:extLst>
      <p:ext uri="{BB962C8B-B14F-4D97-AF65-F5344CB8AC3E}">
        <p14:creationId xmlns:p14="http://schemas.microsoft.com/office/powerpoint/2010/main" val="305822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Al van ver ziet Massun zijn vriend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staan. </a:t>
            </a:r>
          </a:p>
          <a:p>
            <a:r>
              <a:rPr lang="nl-NL" sz="1200" kern="1200" dirty="0" smtClean="0">
                <a:solidFill>
                  <a:schemeClr val="tx1"/>
                </a:solidFill>
                <a:effectLst/>
                <a:latin typeface="Times New Roman" pitchFamily="18" charset="0"/>
                <a:ea typeface="+mn-ea"/>
                <a:cs typeface="+mn-cs"/>
              </a:rPr>
              <a:t>Massun zwaait met zijn armen, maar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zwaait niet terug! </a:t>
            </a:r>
          </a:p>
          <a:p>
            <a:r>
              <a:rPr lang="nl-NL" sz="1200" kern="1200" dirty="0" smtClean="0">
                <a:solidFill>
                  <a:schemeClr val="tx1"/>
                </a:solidFill>
                <a:effectLst/>
                <a:latin typeface="Times New Roman" pitchFamily="18" charset="0"/>
                <a:ea typeface="+mn-ea"/>
                <a:cs typeface="+mn-cs"/>
              </a:rPr>
              <a:t>Dat is raar. Massun loopt nu wat vlugger, maar hij moet goed opletten, want zonder schoenen kan je al gauw op een vies beest trappen die je nog eens kan steken ook.</a:t>
            </a:r>
          </a:p>
          <a:p>
            <a:r>
              <a:rPr lang="nl-NL" sz="1200" kern="1200" dirty="0" smtClean="0">
                <a:solidFill>
                  <a:schemeClr val="tx1"/>
                </a:solidFill>
                <a:effectLst/>
                <a:latin typeface="Times New Roman" pitchFamily="18" charset="0"/>
                <a:ea typeface="+mn-ea"/>
                <a:cs typeface="+mn-cs"/>
              </a:rPr>
              <a:t>Als Massun bij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aankomt, ziet hij dat zijn vriendje verdrietig is. </a:t>
            </a:r>
          </a:p>
          <a:p>
            <a:r>
              <a:rPr lang="nl-NL" sz="1200" kern="1200" dirty="0" smtClean="0">
                <a:solidFill>
                  <a:schemeClr val="tx1"/>
                </a:solidFill>
                <a:effectLst/>
                <a:latin typeface="Times New Roman" pitchFamily="18" charset="0"/>
                <a:ea typeface="+mn-ea"/>
                <a:cs typeface="+mn-cs"/>
              </a:rPr>
              <a:t>Hij heeft van die zwarte natte vegen op zijn gezicht. </a:t>
            </a:r>
          </a:p>
          <a:p>
            <a:r>
              <a:rPr lang="nl-NL" sz="1200" kern="1200" dirty="0" smtClean="0">
                <a:solidFill>
                  <a:schemeClr val="tx1"/>
                </a:solidFill>
                <a:effectLst/>
                <a:latin typeface="Times New Roman" pitchFamily="18" charset="0"/>
                <a:ea typeface="+mn-ea"/>
                <a:cs typeface="+mn-cs"/>
              </a:rPr>
              <a:t>Massun slaat zijn arm rond zijn vriend en vraagt waarom hij gehuild heeft.</a:t>
            </a:r>
          </a:p>
          <a:p>
            <a:r>
              <a:rPr lang="nl-NL" sz="1200" kern="1200" dirty="0" smtClean="0">
                <a:solidFill>
                  <a:schemeClr val="tx1"/>
                </a:solidFill>
                <a:effectLst/>
                <a:latin typeface="Times New Roman" pitchFamily="18" charset="0"/>
                <a:ea typeface="+mn-ea"/>
                <a:cs typeface="+mn-cs"/>
              </a:rPr>
              <a:t>“Onze voetbal, is weg” stamelt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“ik had hem verstopt onder de struik naast onze hut, en nu is hij verdwenen!”</a:t>
            </a:r>
          </a:p>
          <a:p>
            <a:r>
              <a:rPr lang="nl-NL" sz="1200" kern="1200" dirty="0" smtClean="0">
                <a:solidFill>
                  <a:schemeClr val="tx1"/>
                </a:solidFill>
                <a:effectLst/>
                <a:latin typeface="Times New Roman" pitchFamily="18" charset="0"/>
                <a:ea typeface="+mn-ea"/>
                <a:cs typeface="+mn-cs"/>
              </a:rPr>
              <a:t>“We gaan hem samen zoeken” zegt Massun, “misschien is hij gewoon weggewaaid vannacht” </a:t>
            </a:r>
          </a:p>
          <a:p>
            <a:r>
              <a:rPr lang="nl-NL" sz="1200" kern="1200" dirty="0" smtClean="0">
                <a:solidFill>
                  <a:schemeClr val="tx1"/>
                </a:solidFill>
                <a:effectLst/>
                <a:latin typeface="Times New Roman" pitchFamily="18" charset="0"/>
                <a:ea typeface="+mn-ea"/>
                <a:cs typeface="+mn-cs"/>
              </a:rPr>
              <a:t>De vrienden zoeken overal: in het riviertje dat droog ligt omdat het al heel lang niet meer heeft geregend, </a:t>
            </a:r>
          </a:p>
          <a:p>
            <a:r>
              <a:rPr lang="nl-NL" sz="1200" kern="1200" dirty="0" smtClean="0">
                <a:solidFill>
                  <a:schemeClr val="tx1"/>
                </a:solidFill>
                <a:effectLst/>
                <a:latin typeface="Times New Roman" pitchFamily="18" charset="0"/>
                <a:ea typeface="+mn-ea"/>
                <a:cs typeface="+mn-cs"/>
              </a:rPr>
              <a:t>in het bosje tussen de verdorde struiken, tussen en achter alle hutten, maar nergens is hun mooie voetbal te vinden. </a:t>
            </a:r>
          </a:p>
          <a:p>
            <a:r>
              <a:rPr lang="nl-NL" sz="1200" kern="1200" dirty="0" smtClean="0">
                <a:solidFill>
                  <a:schemeClr val="tx1"/>
                </a:solidFill>
                <a:effectLst/>
                <a:latin typeface="Times New Roman" pitchFamily="18" charset="0"/>
                <a:ea typeface="+mn-ea"/>
                <a:cs typeface="+mn-cs"/>
              </a:rPr>
              <a:t>Wat erg, want een nieuwe voetbal kunnen ze nu niet maken.</a:t>
            </a:r>
          </a:p>
          <a:p>
            <a:r>
              <a:rPr lang="nl-NL" sz="1200" kern="1200" dirty="0" smtClean="0">
                <a:solidFill>
                  <a:schemeClr val="tx1"/>
                </a:solidFill>
                <a:effectLst/>
                <a:latin typeface="Times New Roman" pitchFamily="18" charset="0"/>
                <a:ea typeface="+mn-ea"/>
                <a:cs typeface="+mn-cs"/>
              </a:rPr>
              <a:t>Het stro hadden ze gevonden ver buiten het dorp, maar meer stro was er niet.</a:t>
            </a:r>
          </a:p>
          <a:p>
            <a:endParaRPr lang="nl-NL" dirty="0"/>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8</a:t>
            </a:fld>
            <a:endParaRPr lang="nl-NL" altLang="nl-NL"/>
          </a:p>
        </p:txBody>
      </p:sp>
    </p:spTree>
    <p:extLst>
      <p:ext uri="{BB962C8B-B14F-4D97-AF65-F5344CB8AC3E}">
        <p14:creationId xmlns:p14="http://schemas.microsoft.com/office/powerpoint/2010/main" val="270229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Times New Roman" pitchFamily="18" charset="0"/>
                <a:ea typeface="+mn-ea"/>
                <a:cs typeface="+mn-cs"/>
              </a:rPr>
              <a:t>Vandaag zullen ze weer moeten spelen met steentjes, of tekeningen maken in het zand....</a:t>
            </a:r>
          </a:p>
          <a:p>
            <a:r>
              <a:rPr lang="nl-NL" sz="1200" kern="1200" dirty="0" smtClean="0">
                <a:solidFill>
                  <a:schemeClr val="tx1"/>
                </a:solidFill>
                <a:effectLst/>
                <a:latin typeface="Times New Roman" pitchFamily="18" charset="0"/>
                <a:ea typeface="+mn-ea"/>
                <a:cs typeface="+mn-cs"/>
              </a:rPr>
              <a:t>Pfff dat deden ze al elke dag. Beide vriendjes zitten verdrietig naast elkaar, en denken aan die mooie voetbal die nu weg is. </a:t>
            </a:r>
          </a:p>
          <a:p>
            <a:r>
              <a:rPr lang="nl-NL" sz="1200" kern="1200" dirty="0" smtClean="0">
                <a:solidFill>
                  <a:schemeClr val="tx1"/>
                </a:solidFill>
                <a:effectLst/>
                <a:latin typeface="Times New Roman" pitchFamily="18" charset="0"/>
                <a:ea typeface="+mn-ea"/>
                <a:cs typeface="+mn-cs"/>
              </a:rPr>
              <a:t>Opeens kijken ze op: “hoor jij dat ook Massun?” zegt </a:t>
            </a:r>
            <a:r>
              <a:rPr lang="nl-NL" sz="1200" kern="1200" dirty="0" err="1" smtClean="0">
                <a:solidFill>
                  <a:schemeClr val="tx1"/>
                </a:solidFill>
                <a:effectLst/>
                <a:latin typeface="Times New Roman" pitchFamily="18" charset="0"/>
                <a:ea typeface="+mn-ea"/>
                <a:cs typeface="+mn-cs"/>
              </a:rPr>
              <a:t>Moïka</a:t>
            </a:r>
            <a:r>
              <a:rPr lang="nl-NL" sz="1200" kern="1200" dirty="0" smtClean="0">
                <a:solidFill>
                  <a:schemeClr val="tx1"/>
                </a:solidFill>
                <a:effectLst/>
                <a:latin typeface="Times New Roman" pitchFamily="18" charset="0"/>
                <a:ea typeface="+mn-ea"/>
                <a:cs typeface="+mn-cs"/>
              </a:rPr>
              <a:t> </a:t>
            </a:r>
          </a:p>
          <a:p>
            <a:r>
              <a:rPr lang="nl-NL" sz="1200" kern="1200" dirty="0" smtClean="0">
                <a:solidFill>
                  <a:schemeClr val="tx1"/>
                </a:solidFill>
                <a:effectLst/>
                <a:latin typeface="Times New Roman" pitchFamily="18" charset="0"/>
                <a:ea typeface="+mn-ea"/>
                <a:cs typeface="+mn-cs"/>
              </a:rPr>
              <a:t>“ik hoor een grote auto aankomen!”</a:t>
            </a:r>
          </a:p>
          <a:p>
            <a:r>
              <a:rPr lang="nl-NL" sz="1200" kern="1200" dirty="0" smtClean="0">
                <a:solidFill>
                  <a:schemeClr val="tx1"/>
                </a:solidFill>
                <a:effectLst/>
                <a:latin typeface="Times New Roman" pitchFamily="18" charset="0"/>
                <a:ea typeface="+mn-ea"/>
                <a:cs typeface="+mn-cs"/>
              </a:rPr>
              <a:t>Wat vreemd, hier in hun kleine dorp komt haast nooit een auto. </a:t>
            </a:r>
          </a:p>
          <a:p>
            <a:endParaRPr lang="nl-NL" sz="1400" dirty="0">
              <a:latin typeface="Georgia" panose="02040502050405020303" pitchFamily="18" charset="0"/>
            </a:endParaRPr>
          </a:p>
        </p:txBody>
      </p:sp>
      <p:sp>
        <p:nvSpPr>
          <p:cNvPr id="4" name="Tijdelijke aanduiding voor dianummer 3"/>
          <p:cNvSpPr>
            <a:spLocks noGrp="1"/>
          </p:cNvSpPr>
          <p:nvPr>
            <p:ph type="sldNum" sz="quarter" idx="10"/>
          </p:nvPr>
        </p:nvSpPr>
        <p:spPr/>
        <p:txBody>
          <a:bodyPr/>
          <a:lstStyle/>
          <a:p>
            <a:fld id="{643C719D-6E4B-4FB4-B5FE-3D488441BE2C}" type="slidenum">
              <a:rPr lang="nl-NL" altLang="nl-NL" smtClean="0"/>
              <a:pPr/>
              <a:t>9</a:t>
            </a:fld>
            <a:endParaRPr lang="nl-NL" altLang="nl-NL"/>
          </a:p>
        </p:txBody>
      </p:sp>
    </p:spTree>
    <p:extLst>
      <p:ext uri="{BB962C8B-B14F-4D97-AF65-F5344CB8AC3E}">
        <p14:creationId xmlns:p14="http://schemas.microsoft.com/office/powerpoint/2010/main" val="2145543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D230F6B9-1A4D-4132-81AE-B4FD3FB90FD1}" type="slidenum">
              <a:rPr lang="nl-NL" altLang="nl-NL"/>
              <a:pPr/>
              <a:t>‹nr.›</a:t>
            </a:fld>
            <a:endParaRPr lang="nl-NL" altLang="nl-NL"/>
          </a:p>
        </p:txBody>
      </p:sp>
    </p:spTree>
    <p:extLst>
      <p:ext uri="{BB962C8B-B14F-4D97-AF65-F5344CB8AC3E}">
        <p14:creationId xmlns:p14="http://schemas.microsoft.com/office/powerpoint/2010/main" val="362658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AA1CD997-7A6C-4ABD-B0DC-17672DD7125A}" type="slidenum">
              <a:rPr lang="nl-NL" altLang="nl-NL"/>
              <a:pPr/>
              <a:t>‹nr.›</a:t>
            </a:fld>
            <a:endParaRPr lang="nl-NL" altLang="nl-NL"/>
          </a:p>
        </p:txBody>
      </p:sp>
    </p:spTree>
    <p:extLst>
      <p:ext uri="{BB962C8B-B14F-4D97-AF65-F5344CB8AC3E}">
        <p14:creationId xmlns:p14="http://schemas.microsoft.com/office/powerpoint/2010/main" val="261745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71D48E0-ACFC-423B-8B14-1BA8E629F4F4}" type="slidenum">
              <a:rPr lang="nl-NL" altLang="nl-NL"/>
              <a:pPr/>
              <a:t>‹nr.›</a:t>
            </a:fld>
            <a:endParaRPr lang="nl-NL" altLang="nl-NL"/>
          </a:p>
        </p:txBody>
      </p:sp>
    </p:spTree>
    <p:extLst>
      <p:ext uri="{BB962C8B-B14F-4D97-AF65-F5344CB8AC3E}">
        <p14:creationId xmlns:p14="http://schemas.microsoft.com/office/powerpoint/2010/main" val="2728463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F6B54901-E045-4A12-A9CA-E3D0B9395D21}" type="slidenum">
              <a:rPr lang="nl-NL" altLang="nl-NL"/>
              <a:pPr/>
              <a:t>‹nr.›</a:t>
            </a:fld>
            <a:endParaRPr lang="nl-NL" altLang="nl-NL"/>
          </a:p>
        </p:txBody>
      </p:sp>
    </p:spTree>
    <p:extLst>
      <p:ext uri="{BB962C8B-B14F-4D97-AF65-F5344CB8AC3E}">
        <p14:creationId xmlns:p14="http://schemas.microsoft.com/office/powerpoint/2010/main" val="184353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095053A-D7A6-4C22-87ED-A7FE98721429}" type="slidenum">
              <a:rPr lang="nl-NL" altLang="nl-NL"/>
              <a:pPr/>
              <a:t>‹nr.›</a:t>
            </a:fld>
            <a:endParaRPr lang="nl-NL" altLang="nl-NL"/>
          </a:p>
        </p:txBody>
      </p:sp>
    </p:spTree>
    <p:extLst>
      <p:ext uri="{BB962C8B-B14F-4D97-AF65-F5344CB8AC3E}">
        <p14:creationId xmlns:p14="http://schemas.microsoft.com/office/powerpoint/2010/main" val="412341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68C1C29C-ACF9-4154-B62A-0268C974DDC1}" type="slidenum">
              <a:rPr lang="nl-NL" altLang="nl-NL"/>
              <a:pPr/>
              <a:t>‹nr.›</a:t>
            </a:fld>
            <a:endParaRPr lang="nl-NL" altLang="nl-NL"/>
          </a:p>
        </p:txBody>
      </p:sp>
    </p:spTree>
    <p:extLst>
      <p:ext uri="{BB962C8B-B14F-4D97-AF65-F5344CB8AC3E}">
        <p14:creationId xmlns:p14="http://schemas.microsoft.com/office/powerpoint/2010/main" val="194086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28F0CA9-2149-4132-A96B-FEEB10231704}" type="slidenum">
              <a:rPr lang="nl-NL" altLang="nl-NL"/>
              <a:pPr/>
              <a:t>‹nr.›</a:t>
            </a:fld>
            <a:endParaRPr lang="nl-NL" altLang="nl-NL"/>
          </a:p>
        </p:txBody>
      </p:sp>
    </p:spTree>
    <p:extLst>
      <p:ext uri="{BB962C8B-B14F-4D97-AF65-F5344CB8AC3E}">
        <p14:creationId xmlns:p14="http://schemas.microsoft.com/office/powerpoint/2010/main" val="399546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F08611E9-104E-4388-88CF-ABB8DF15A8B3}" type="slidenum">
              <a:rPr lang="nl-NL" altLang="nl-NL"/>
              <a:pPr/>
              <a:t>‹nr.›</a:t>
            </a:fld>
            <a:endParaRPr lang="nl-NL" altLang="nl-NL"/>
          </a:p>
        </p:txBody>
      </p:sp>
    </p:spTree>
    <p:extLst>
      <p:ext uri="{BB962C8B-B14F-4D97-AF65-F5344CB8AC3E}">
        <p14:creationId xmlns:p14="http://schemas.microsoft.com/office/powerpoint/2010/main" val="78055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EC9E0E82-B208-4E60-B432-83A3CAE7E6CB}" type="slidenum">
              <a:rPr lang="nl-NL" altLang="nl-NL"/>
              <a:pPr/>
              <a:t>‹nr.›</a:t>
            </a:fld>
            <a:endParaRPr lang="nl-NL" altLang="nl-NL"/>
          </a:p>
        </p:txBody>
      </p:sp>
    </p:spTree>
    <p:extLst>
      <p:ext uri="{BB962C8B-B14F-4D97-AF65-F5344CB8AC3E}">
        <p14:creationId xmlns:p14="http://schemas.microsoft.com/office/powerpoint/2010/main" val="200323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EFF87DA9-C415-40C6-B1EE-95F5469E933B}" type="slidenum">
              <a:rPr lang="nl-NL" altLang="nl-NL"/>
              <a:pPr/>
              <a:t>‹nr.›</a:t>
            </a:fld>
            <a:endParaRPr lang="nl-NL" altLang="nl-NL"/>
          </a:p>
        </p:txBody>
      </p:sp>
    </p:spTree>
    <p:extLst>
      <p:ext uri="{BB962C8B-B14F-4D97-AF65-F5344CB8AC3E}">
        <p14:creationId xmlns:p14="http://schemas.microsoft.com/office/powerpoint/2010/main" val="328778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5FEE7CC-8B57-4704-A596-14844F7B3648}" type="slidenum">
              <a:rPr lang="nl-NL" altLang="nl-NL"/>
              <a:pPr/>
              <a:t>‹nr.›</a:t>
            </a:fld>
            <a:endParaRPr lang="nl-NL" altLang="nl-NL"/>
          </a:p>
        </p:txBody>
      </p:sp>
    </p:spTree>
    <p:extLst>
      <p:ext uri="{BB962C8B-B14F-4D97-AF65-F5344CB8AC3E}">
        <p14:creationId xmlns:p14="http://schemas.microsoft.com/office/powerpoint/2010/main" val="217326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3CA077D-2204-4098-A803-7C219724BF03}" type="slidenum">
              <a:rPr lang="nl-NL" altLang="nl-NL"/>
              <a:pPr/>
              <a:t>‹nr.›</a:t>
            </a:fld>
            <a:endParaRPr lang="nl-NL" altLang="nl-NL"/>
          </a:p>
        </p:txBody>
      </p:sp>
    </p:spTree>
    <p:extLst>
      <p:ext uri="{BB962C8B-B14F-4D97-AF65-F5344CB8AC3E}">
        <p14:creationId xmlns:p14="http://schemas.microsoft.com/office/powerpoint/2010/main" val="38003916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50000">
              <a:srgbClr val="FFCC00">
                <a:gamma/>
                <a:tint val="15686"/>
                <a:invGamma/>
              </a:srgbClr>
            </a:gs>
            <a:gs pos="100000">
              <a:srgbClr val="FFCC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het opmaakprofiel van de modeltitel te bewerken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opmaakprofielen van de modeltekst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E3CBD1C1-D45C-4253-914F-A1122A9F7686}"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0" y="997562"/>
            <a:ext cx="9144000" cy="4862875"/>
          </a:xfrm>
          <a:prstGeom prst="rect">
            <a:avLst/>
          </a:prstGeom>
        </p:spPr>
      </p:pic>
      <p:sp>
        <p:nvSpPr>
          <p:cNvPr id="5" name="Tekstvak 4"/>
          <p:cNvSpPr txBox="1"/>
          <p:nvPr/>
        </p:nvSpPr>
        <p:spPr>
          <a:xfrm>
            <a:off x="4788024" y="1556792"/>
            <a:ext cx="4032448" cy="1077218"/>
          </a:xfrm>
          <a:prstGeom prst="rect">
            <a:avLst/>
          </a:prstGeom>
          <a:noFill/>
        </p:spPr>
        <p:txBody>
          <a:bodyPr wrap="square" rtlCol="0">
            <a:spAutoFit/>
          </a:bodyPr>
          <a:lstStyle/>
          <a:p>
            <a:pPr algn="l"/>
            <a:r>
              <a:rPr lang="nl-NL" b="1" dirty="0">
                <a:solidFill>
                  <a:srgbClr val="4A71D1"/>
                </a:solidFill>
                <a:latin typeface="Georgia" panose="02040502050405020303" pitchFamily="18" charset="0"/>
              </a:rPr>
              <a:t>de </a:t>
            </a:r>
            <a:r>
              <a:rPr lang="nl-NL" b="1" dirty="0">
                <a:solidFill>
                  <a:srgbClr val="B1264E"/>
                </a:solidFill>
                <a:latin typeface="Georgia" panose="02040502050405020303" pitchFamily="18" charset="0"/>
              </a:rPr>
              <a:t>schoenendoos</a:t>
            </a:r>
          </a:p>
          <a:p>
            <a:pPr algn="l"/>
            <a:r>
              <a:rPr lang="nl-NL" b="1" dirty="0" smtClean="0">
                <a:solidFill>
                  <a:srgbClr val="406300"/>
                </a:solidFill>
                <a:latin typeface="Georgia" panose="02040502050405020303" pitchFamily="18" charset="0"/>
              </a:rPr>
              <a:t>            van </a:t>
            </a:r>
            <a:r>
              <a:rPr lang="nl-NL" b="1" dirty="0" smtClean="0">
                <a:solidFill>
                  <a:srgbClr val="DC574D"/>
                </a:solidFill>
                <a:latin typeface="Georgia" panose="02040502050405020303" pitchFamily="18" charset="0"/>
              </a:rPr>
              <a:t>Massun</a:t>
            </a:r>
            <a:endParaRPr lang="nl-NL" dirty="0">
              <a:latin typeface="Georgia" panose="020405020504050203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0" y="1611028"/>
            <a:ext cx="9144000" cy="3635943"/>
          </a:xfrm>
          <a:prstGeom prst="rect">
            <a:avLst/>
          </a:prstGeom>
        </p:spPr>
      </p:pic>
    </p:spTree>
    <p:extLst>
      <p:ext uri="{BB962C8B-B14F-4D97-AF65-F5344CB8AC3E}">
        <p14:creationId xmlns:p14="http://schemas.microsoft.com/office/powerpoint/2010/main" val="3438045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339725" y="0"/>
            <a:ext cx="8464550" cy="6858000"/>
          </a:xfrm>
          <a:prstGeom prst="rect">
            <a:avLst/>
          </a:prstGeom>
        </p:spPr>
      </p:pic>
    </p:spTree>
    <p:extLst>
      <p:ext uri="{BB962C8B-B14F-4D97-AF65-F5344CB8AC3E}">
        <p14:creationId xmlns:p14="http://schemas.microsoft.com/office/powerpoint/2010/main" val="1325877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88323" y="0"/>
            <a:ext cx="8967353" cy="6858000"/>
          </a:xfrm>
          <a:prstGeom prst="rect">
            <a:avLst/>
          </a:prstGeom>
        </p:spPr>
      </p:pic>
    </p:spTree>
    <p:extLst>
      <p:ext uri="{BB962C8B-B14F-4D97-AF65-F5344CB8AC3E}">
        <p14:creationId xmlns:p14="http://schemas.microsoft.com/office/powerpoint/2010/main" val="4292696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1121244" y="0"/>
            <a:ext cx="6901511" cy="6858000"/>
          </a:xfrm>
          <a:prstGeom prst="rect">
            <a:avLst/>
          </a:prstGeom>
        </p:spPr>
      </p:pic>
    </p:spTree>
    <p:extLst>
      <p:ext uri="{BB962C8B-B14F-4D97-AF65-F5344CB8AC3E}">
        <p14:creationId xmlns:p14="http://schemas.microsoft.com/office/powerpoint/2010/main" val="2095154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2232397" y="0"/>
            <a:ext cx="4679205" cy="6858000"/>
          </a:xfrm>
          <a:prstGeom prst="rect">
            <a:avLst/>
          </a:prstGeom>
        </p:spPr>
      </p:pic>
    </p:spTree>
    <p:extLst>
      <p:ext uri="{BB962C8B-B14F-4D97-AF65-F5344CB8AC3E}">
        <p14:creationId xmlns:p14="http://schemas.microsoft.com/office/powerpoint/2010/main" val="28550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hoek 1"/>
          <p:cNvSpPr/>
          <p:nvPr/>
        </p:nvSpPr>
        <p:spPr>
          <a:xfrm>
            <a:off x="611560" y="620688"/>
            <a:ext cx="4536504" cy="1077218"/>
          </a:xfrm>
          <a:prstGeom prst="rect">
            <a:avLst/>
          </a:prstGeom>
        </p:spPr>
        <p:txBody>
          <a:bodyPr wrap="square">
            <a:spAutoFit/>
          </a:bodyPr>
          <a:lstStyle/>
          <a:p>
            <a:pPr algn="l"/>
            <a:r>
              <a:rPr lang="nl-NL" b="1" dirty="0">
                <a:solidFill>
                  <a:srgbClr val="4A71D1"/>
                </a:solidFill>
                <a:latin typeface="Georgia" panose="02040502050405020303" pitchFamily="18" charset="0"/>
              </a:rPr>
              <a:t>de </a:t>
            </a:r>
            <a:r>
              <a:rPr lang="nl-NL" b="1" dirty="0" smtClean="0">
                <a:solidFill>
                  <a:srgbClr val="B1264E"/>
                </a:solidFill>
                <a:latin typeface="Georgia" panose="02040502050405020303" pitchFamily="18" charset="0"/>
              </a:rPr>
              <a:t>schoenendoos</a:t>
            </a:r>
          </a:p>
          <a:p>
            <a:pPr algn="l"/>
            <a:r>
              <a:rPr lang="nl-NL" b="1" dirty="0" smtClean="0">
                <a:solidFill>
                  <a:srgbClr val="406300"/>
                </a:solidFill>
                <a:latin typeface="Georgia" panose="02040502050405020303" pitchFamily="18" charset="0"/>
              </a:rPr>
              <a:t>                 van </a:t>
            </a:r>
            <a:r>
              <a:rPr lang="nl-NL" b="1" dirty="0" smtClean="0">
                <a:solidFill>
                  <a:srgbClr val="DC574D"/>
                </a:solidFill>
                <a:latin typeface="Georgia" panose="02040502050405020303" pitchFamily="18" charset="0"/>
              </a:rPr>
              <a:t>Massun</a:t>
            </a:r>
            <a:endParaRPr lang="nl-NL" dirty="0">
              <a:latin typeface="Georgia" panose="02040502050405020303" pitchFamily="18" charset="0"/>
            </a:endParaRPr>
          </a:p>
        </p:txBody>
      </p:sp>
      <p:sp>
        <p:nvSpPr>
          <p:cNvPr id="3" name="Rechthoek 2"/>
          <p:cNvSpPr/>
          <p:nvPr/>
        </p:nvSpPr>
        <p:spPr>
          <a:xfrm>
            <a:off x="332075" y="3385216"/>
            <a:ext cx="8349407" cy="677108"/>
          </a:xfrm>
          <a:prstGeom prst="rect">
            <a:avLst/>
          </a:prstGeom>
        </p:spPr>
        <p:txBody>
          <a:bodyPr wrap="square">
            <a:spAutoFit/>
          </a:bodyPr>
          <a:lstStyle/>
          <a:p>
            <a:endParaRPr lang="nl-NL" sz="2400" dirty="0" smtClean="0">
              <a:solidFill>
                <a:srgbClr val="800080"/>
              </a:solidFill>
              <a:latin typeface="Georgia" panose="02040502050405020303" pitchFamily="18" charset="0"/>
            </a:endParaRPr>
          </a:p>
          <a:p>
            <a:r>
              <a:rPr lang="nl-NL" sz="1400" dirty="0" smtClean="0">
                <a:solidFill>
                  <a:srgbClr val="660066"/>
                </a:solidFill>
                <a:latin typeface="Georgia" panose="02040502050405020303" pitchFamily="18" charset="0"/>
              </a:rPr>
              <a:t>is geschreven en getekend door Lieve </a:t>
            </a:r>
            <a:r>
              <a:rPr lang="nl-NL" sz="1400" dirty="0" err="1" smtClean="0">
                <a:solidFill>
                  <a:srgbClr val="660066"/>
                </a:solidFill>
                <a:latin typeface="Georgia" panose="02040502050405020303" pitchFamily="18" charset="0"/>
              </a:rPr>
              <a:t>Eeraerts</a:t>
            </a:r>
            <a:r>
              <a:rPr lang="nl-NL" sz="1400" dirty="0" smtClean="0">
                <a:solidFill>
                  <a:srgbClr val="660066"/>
                </a:solidFill>
                <a:latin typeface="Georgia" panose="02040502050405020303" pitchFamily="18" charset="0"/>
              </a:rPr>
              <a:t> </a:t>
            </a:r>
            <a:r>
              <a:rPr lang="nl-NL" sz="1400" dirty="0" smtClean="0">
                <a:solidFill>
                  <a:srgbClr val="660066"/>
                </a:solidFill>
                <a:latin typeface="Georgia" panose="02040502050405020303" pitchFamily="18" charset="0"/>
              </a:rPr>
              <a:t>ten </a:t>
            </a:r>
            <a:r>
              <a:rPr lang="nl-NL" sz="1400" dirty="0" smtClean="0">
                <a:solidFill>
                  <a:srgbClr val="660066"/>
                </a:solidFill>
                <a:latin typeface="Georgia" panose="02040502050405020303" pitchFamily="18" charset="0"/>
              </a:rPr>
              <a:t>behoeve van:</a:t>
            </a:r>
            <a:endParaRPr lang="nl-NL" sz="1400" dirty="0">
              <a:solidFill>
                <a:srgbClr val="660066"/>
              </a:solidFill>
            </a:endParaRPr>
          </a:p>
        </p:txBody>
      </p:sp>
      <p:pic>
        <p:nvPicPr>
          <p:cNvPr id="5" name="Afbeelding 4"/>
          <p:cNvPicPr>
            <a:picLocks noChangeAspect="1"/>
          </p:cNvPicPr>
          <p:nvPr/>
        </p:nvPicPr>
        <p:blipFill>
          <a:blip r:embed="rId3" cstate="print"/>
          <a:stretch>
            <a:fillRect/>
          </a:stretch>
        </p:blipFill>
        <p:spPr>
          <a:xfrm>
            <a:off x="5436096" y="620688"/>
            <a:ext cx="2755094" cy="1826798"/>
          </a:xfrm>
          <a:prstGeom prst="rect">
            <a:avLst/>
          </a:prstGeom>
        </p:spPr>
      </p:pic>
      <p:sp>
        <p:nvSpPr>
          <p:cNvPr id="6" name="Rechthoek 5"/>
          <p:cNvSpPr/>
          <p:nvPr/>
        </p:nvSpPr>
        <p:spPr>
          <a:xfrm>
            <a:off x="467545" y="5598619"/>
            <a:ext cx="8078468" cy="830997"/>
          </a:xfrm>
          <a:prstGeom prst="rect">
            <a:avLst/>
          </a:prstGeom>
        </p:spPr>
        <p:txBody>
          <a:bodyPr wrap="square">
            <a:spAutoFit/>
          </a:bodyPr>
          <a:lstStyle/>
          <a:p>
            <a:endParaRPr lang="nl-NL" sz="2400" dirty="0" smtClean="0">
              <a:solidFill>
                <a:srgbClr val="800080"/>
              </a:solidFill>
              <a:latin typeface="Georgia" panose="02040502050405020303" pitchFamily="18" charset="0"/>
            </a:endParaRPr>
          </a:p>
          <a:p>
            <a:r>
              <a:rPr lang="nl-NL" sz="2400" dirty="0" err="1" smtClean="0">
                <a:solidFill>
                  <a:srgbClr val="660066"/>
                </a:solidFill>
                <a:latin typeface="Georgia" panose="02040502050405020303" pitchFamily="18" charset="0"/>
              </a:rPr>
              <a:t>www.schoenendoosactie.nl</a:t>
            </a:r>
            <a:endParaRPr lang="nl-NL" sz="2400" dirty="0">
              <a:solidFill>
                <a:srgbClr val="660066"/>
              </a:solidFill>
            </a:endParaRPr>
          </a:p>
        </p:txBody>
      </p:sp>
      <p:pic>
        <p:nvPicPr>
          <p:cNvPr id="4" name="Afbeelding 3"/>
          <p:cNvPicPr>
            <a:picLocks noChangeAspect="1"/>
          </p:cNvPicPr>
          <p:nvPr/>
        </p:nvPicPr>
        <p:blipFill>
          <a:blip r:embed="rId4"/>
          <a:stretch>
            <a:fillRect/>
          </a:stretch>
        </p:blipFill>
        <p:spPr>
          <a:xfrm>
            <a:off x="801017" y="4473350"/>
            <a:ext cx="7740352" cy="1477704"/>
          </a:xfrm>
          <a:prstGeom prst="rect">
            <a:avLst/>
          </a:prstGeom>
        </p:spPr>
      </p:pic>
    </p:spTree>
    <p:extLst>
      <p:ext uri="{BB962C8B-B14F-4D97-AF65-F5344CB8AC3E}">
        <p14:creationId xmlns:p14="http://schemas.microsoft.com/office/powerpoint/2010/main" val="1923589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stretch>
            <a:fillRect/>
          </a:stretch>
        </p:blipFill>
        <p:spPr>
          <a:xfrm>
            <a:off x="2555776" y="116632"/>
            <a:ext cx="3891084" cy="6524141"/>
          </a:xfrm>
          <a:prstGeom prst="rect">
            <a:avLst/>
          </a:prstGeom>
        </p:spPr>
      </p:pic>
    </p:spTree>
    <p:extLst>
      <p:ext uri="{BB962C8B-B14F-4D97-AF65-F5344CB8AC3E}">
        <p14:creationId xmlns:p14="http://schemas.microsoft.com/office/powerpoint/2010/main" val="4209565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683568" y="188640"/>
            <a:ext cx="7897554" cy="6409415"/>
          </a:xfrm>
          <a:prstGeom prst="rect">
            <a:avLst/>
          </a:prstGeom>
        </p:spPr>
      </p:pic>
    </p:spTree>
    <p:extLst>
      <p:ext uri="{BB962C8B-B14F-4D97-AF65-F5344CB8AC3E}">
        <p14:creationId xmlns:p14="http://schemas.microsoft.com/office/powerpoint/2010/main" val="3207428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179512" y="476672"/>
            <a:ext cx="8784976" cy="5928073"/>
          </a:xfrm>
          <a:prstGeom prst="rect">
            <a:avLst/>
          </a:prstGeom>
        </p:spPr>
      </p:pic>
    </p:spTree>
    <p:extLst>
      <p:ext uri="{BB962C8B-B14F-4D97-AF65-F5344CB8AC3E}">
        <p14:creationId xmlns:p14="http://schemas.microsoft.com/office/powerpoint/2010/main" val="4010534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1331640" y="116632"/>
            <a:ext cx="6447975" cy="6596821"/>
          </a:xfrm>
          <a:prstGeom prst="rect">
            <a:avLst/>
          </a:prstGeom>
        </p:spPr>
      </p:pic>
    </p:spTree>
    <p:extLst>
      <p:ext uri="{BB962C8B-B14F-4D97-AF65-F5344CB8AC3E}">
        <p14:creationId xmlns:p14="http://schemas.microsoft.com/office/powerpoint/2010/main" val="2081094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1259633" y="141443"/>
            <a:ext cx="6552728" cy="6503645"/>
          </a:xfrm>
          <a:prstGeom prst="rect">
            <a:avLst/>
          </a:prstGeom>
        </p:spPr>
      </p:pic>
    </p:spTree>
    <p:extLst>
      <p:ext uri="{BB962C8B-B14F-4D97-AF65-F5344CB8AC3E}">
        <p14:creationId xmlns:p14="http://schemas.microsoft.com/office/powerpoint/2010/main" val="2745606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2628542" y="-1"/>
            <a:ext cx="3887673" cy="6859339"/>
          </a:xfrm>
          <a:prstGeom prst="rect">
            <a:avLst/>
          </a:prstGeom>
        </p:spPr>
      </p:pic>
    </p:spTree>
    <p:extLst>
      <p:ext uri="{BB962C8B-B14F-4D97-AF65-F5344CB8AC3E}">
        <p14:creationId xmlns:p14="http://schemas.microsoft.com/office/powerpoint/2010/main" val="580190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2760976" y="0"/>
            <a:ext cx="3622047" cy="6858000"/>
          </a:xfrm>
          <a:prstGeom prst="rect">
            <a:avLst/>
          </a:prstGeom>
        </p:spPr>
      </p:pic>
    </p:spTree>
    <p:extLst>
      <p:ext uri="{BB962C8B-B14F-4D97-AF65-F5344CB8AC3E}">
        <p14:creationId xmlns:p14="http://schemas.microsoft.com/office/powerpoint/2010/main" val="2531985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stretch>
            <a:fillRect/>
          </a:stretch>
        </p:blipFill>
        <p:spPr>
          <a:xfrm>
            <a:off x="0" y="757873"/>
            <a:ext cx="9144000" cy="5342253"/>
          </a:xfrm>
          <a:prstGeom prst="rect">
            <a:avLst/>
          </a:prstGeom>
        </p:spPr>
      </p:pic>
    </p:spTree>
    <p:extLst>
      <p:ext uri="{BB962C8B-B14F-4D97-AF65-F5344CB8AC3E}">
        <p14:creationId xmlns:p14="http://schemas.microsoft.com/office/powerpoint/2010/main" val="2422044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ardontwerp">
  <a:themeElements>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um xmlns="2009827f-2dff-476c-81fe-941f8290f2bf" xsi:nil="true"/>
    <Afbeelding xmlns="2009827f-2dff-476c-81fe-941f8290f2bf">
      <Url xsi:nil="true"/>
      <Description xsi:nil="true"/>
    </Afbeelding>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02EFAABDE37F409035888FFE8139AA" ma:contentTypeVersion="12" ma:contentTypeDescription="Een nieuw document maken." ma:contentTypeScope="" ma:versionID="f149f0145f23fff5acd7c05e83459235">
  <xsd:schema xmlns:xsd="http://www.w3.org/2001/XMLSchema" xmlns:xs="http://www.w3.org/2001/XMLSchema" xmlns:p="http://schemas.microsoft.com/office/2006/metadata/properties" xmlns:ns2="2009827f-2dff-476c-81fe-941f8290f2bf" xmlns:ns3="906603db-bc86-4c9a-8aea-e1e3db341759" targetNamespace="http://schemas.microsoft.com/office/2006/metadata/properties" ma:root="true" ma:fieldsID="50eca7b1449b6a8603053ba8d2ae78cb" ns2:_="" ns3:_="">
    <xsd:import namespace="2009827f-2dff-476c-81fe-941f8290f2bf"/>
    <xsd:import namespace="906603db-bc86-4c9a-8aea-e1e3db3417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Datum" minOccurs="0"/>
                <xsd:element ref="ns2:MediaServiceOCR" minOccurs="0"/>
                <xsd:element ref="ns2:Afbeeld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9827f-2dff-476c-81fe-941f8290f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Datum" ma:index="17" nillable="true" ma:displayName="Datum" ma:format="DateOnly" ma:internalName="Datum">
      <xsd:simpleType>
        <xsd:restriction base="dms:DateTime"/>
      </xsd:simpleType>
    </xsd:element>
    <xsd:element name="MediaServiceOCR" ma:index="18" nillable="true" ma:displayName="Extracted Text" ma:internalName="MediaServiceOCR" ma:readOnly="true">
      <xsd:simpleType>
        <xsd:restriction base="dms:Note">
          <xsd:maxLength value="255"/>
        </xsd:restriction>
      </xsd:simpleType>
    </xsd:element>
    <xsd:element name="Afbeelding" ma:index="19" nillable="true" ma:displayName="Afbeelding" ma:description="Afbeelding" ma:format="Image" ma:internalName="Afbeelding">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6603db-bc86-4c9a-8aea-e1e3db34175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E7BE1E-3AA7-4270-B12F-32AE016CFA4F}">
  <ds:schemaRefs>
    <ds:schemaRef ds:uri="http://schemas.microsoft.com/sharepoint/v3/contenttype/forms"/>
  </ds:schemaRefs>
</ds:datastoreItem>
</file>

<file path=customXml/itemProps2.xml><?xml version="1.0" encoding="utf-8"?>
<ds:datastoreItem xmlns:ds="http://schemas.openxmlformats.org/officeDocument/2006/customXml" ds:itemID="{6D068D5E-D710-4272-8AEA-EE8EB8CAE893}">
  <ds:schemaRefs>
    <ds:schemaRef ds:uri="http://schemas.microsoft.com/office/2006/metadata/properties"/>
    <ds:schemaRef ds:uri="http://schemas.microsoft.com/office/infopath/2007/PartnerControls"/>
    <ds:schemaRef ds:uri="2009827f-2dff-476c-81fe-941f8290f2bf"/>
  </ds:schemaRefs>
</ds:datastoreItem>
</file>

<file path=customXml/itemProps3.xml><?xml version="1.0" encoding="utf-8"?>
<ds:datastoreItem xmlns:ds="http://schemas.openxmlformats.org/officeDocument/2006/customXml" ds:itemID="{7C2E9270-8519-4534-B7BD-BC7E1E149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09827f-2dff-476c-81fe-941f8290f2bf"/>
    <ds:schemaRef ds:uri="906603db-bc86-4c9a-8aea-e1e3db3417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Slit</Template>
  <TotalTime>4617</TotalTime>
  <Words>948</Words>
  <Application>Microsoft Macintosh PowerPoint</Application>
  <PresentationFormat>Diavoorstelling (4:3)</PresentationFormat>
  <Paragraphs>83</Paragraphs>
  <Slides>15</Slides>
  <Notes>15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Bradley Hand ITC</vt:lpstr>
      <vt:lpstr>Comic Sans MS</vt:lpstr>
      <vt:lpstr>Georgia</vt:lpstr>
      <vt:lpstr>Tahoma</vt:lpstr>
      <vt:lpstr>Times New Roman</vt:lpstr>
      <vt:lpstr>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Bannink</dc:creator>
  <cp:lastModifiedBy>Wilfred Kruitbosch</cp:lastModifiedBy>
  <cp:revision>324</cp:revision>
  <cp:lastPrinted>2018-04-13T08:04:31Z</cp:lastPrinted>
  <dcterms:created xsi:type="dcterms:W3CDTF">2009-02-20T20:12:58Z</dcterms:created>
  <dcterms:modified xsi:type="dcterms:W3CDTF">2020-08-07T07:47:44Z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0x0101004702EFAABDE37F409035888FFE8139AA</vt:lpwstr>
  </property>
</Properties>
</file>